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8"/>
  </p:notesMasterIdLst>
  <p:handoutMasterIdLst>
    <p:handoutMasterId r:id="rId9"/>
  </p:handoutMasterIdLst>
  <p:sldIdLst>
    <p:sldId id="383" r:id="rId3"/>
    <p:sldId id="388" r:id="rId4"/>
    <p:sldId id="384" r:id="rId5"/>
    <p:sldId id="382" r:id="rId6"/>
    <p:sldId id="3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E4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49" autoAdjust="0"/>
    <p:restoredTop sz="86328" autoAdjust="0"/>
  </p:normalViewPr>
  <p:slideViewPr>
    <p:cSldViewPr snapToGrid="0" snapToObjects="1">
      <p:cViewPr varScale="1">
        <p:scale>
          <a:sx n="93" d="100"/>
          <a:sy n="93" d="100"/>
        </p:scale>
        <p:origin x="10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9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D5D3-ECAA-9648-8FB1-A242A5F9B40C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F01BB-264E-6148-9937-0CFECAAFC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1F11-61E2-1C4E-A904-ECFF02709C3F}" type="datetimeFigureOut">
              <a:rPr lang="en-US" smtClean="0"/>
              <a:t>8/5/24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1283E-D119-2E45-847C-6D3956FB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8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7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0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1238" y="114300"/>
            <a:ext cx="1966912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" y="114300"/>
            <a:ext cx="5748338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44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6392350-E601-BD4A-87D4-8A8C3CEF1A1A}" type="datetime1">
              <a:rPr lang="en-US" smtClean="0"/>
              <a:t>8/5/24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6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A586924-8348-B44D-B8BC-01ED80BC99C4}" type="datetime1">
              <a:rPr lang="en-US" smtClean="0"/>
              <a:t>8/5/24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7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A22ADF0-193C-9E49-B6AD-365C5299C624}" type="datetime1">
              <a:rPr lang="en-US" smtClean="0"/>
              <a:t>8/5/24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8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76400"/>
            <a:ext cx="3505200" cy="4114800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2950" y="1676400"/>
            <a:ext cx="3505200" cy="4114800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3BFF4EC-CB74-0148-8110-548B2B12DE6B}" type="datetime1">
              <a:rPr lang="en-US" smtClean="0"/>
              <a:t>8/5/24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75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9545C433-A512-8A42-A48A-36DD7B00675A}" type="datetime1">
              <a:rPr lang="en-US" smtClean="0"/>
              <a:t>8/5/24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36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8B58B5A-2A07-F14F-8C2E-45373904FE7B}" type="datetime1">
              <a:rPr lang="en-US" smtClean="0"/>
              <a:t>8/5/24</a:t>
            </a:fld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18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368A54-914E-4145-AC35-AB3020C17C5B}" type="datetime1">
              <a:rPr lang="en-US" smtClean="0"/>
              <a:t>8/5/24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63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89FC64B-AFF3-B646-8D85-2C5722B6EFD7}" type="datetime1">
              <a:rPr lang="en-US" smtClean="0"/>
              <a:t>8/5/24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3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7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D9553DE-7479-304B-A31B-FA7B089AA4FD}" type="datetime1">
              <a:rPr lang="en-US" smtClean="0"/>
              <a:t>8/5/24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6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03F2766-5D0B-104D-A70C-6955D22EA33A}" type="datetime1">
              <a:rPr lang="en-US" smtClean="0"/>
              <a:t>8/5/24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9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1238" y="114300"/>
            <a:ext cx="1966912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" y="114300"/>
            <a:ext cx="5748338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580906B-F27A-B840-9FF8-BE0B2B23CF78}" type="datetime1">
              <a:rPr lang="en-US" smtClean="0"/>
              <a:t>8/5/24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4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295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6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7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1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2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fld id="{1D8BD707-D9CF-40AE-B4C6-C98DA3205C09}" type="datetimeFigureOut">
              <a:rPr lang="en-US" smtClean="0"/>
              <a:pPr/>
              <a:t>8/5/24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143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764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919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2857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143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764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295400"/>
            <a:ext cx="8077200" cy="76200"/>
          </a:xfrm>
          <a:prstGeom prst="rect">
            <a:avLst/>
          </a:pr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125"/>
          </a:p>
        </p:txBody>
      </p:sp>
      <p:sp>
        <p:nvSpPr>
          <p:cNvPr id="2" name="TextBox 1"/>
          <p:cNvSpPr txBox="1"/>
          <p:nvPr userDrawn="1"/>
        </p:nvSpPr>
        <p:spPr>
          <a:xfrm>
            <a:off x="1343937" y="6497378"/>
            <a:ext cx="184731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125"/>
          </a:p>
        </p:txBody>
      </p:sp>
    </p:spTree>
    <p:extLst>
      <p:ext uri="{BB962C8B-B14F-4D97-AF65-F5344CB8AC3E}">
        <p14:creationId xmlns:p14="http://schemas.microsoft.com/office/powerpoint/2010/main" val="203958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5pPr>
      <a:lvl6pPr marL="38098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6pPr>
      <a:lvl7pPr marL="76197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7pPr>
      <a:lvl8pPr marL="114295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8pPr>
      <a:lvl9pPr marL="152393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33" b="1">
          <a:solidFill>
            <a:schemeClr val="tx2"/>
          </a:solidFill>
          <a:latin typeface="Times New Roman" pitchFamily="18" charset="0"/>
        </a:defRPr>
      </a:lvl9pPr>
    </p:titleStyle>
    <p:bodyStyle>
      <a:lvl1pPr marL="238115" indent="-23811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333" b="1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Arial" charset="0"/>
        </a:defRPr>
      </a:lvl2pPr>
      <a:lvl3pPr marL="952462" indent="-190492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1667">
          <a:solidFill>
            <a:schemeClr val="tx1"/>
          </a:solidFill>
          <a:latin typeface="Arial" charset="0"/>
        </a:defRPr>
      </a:lvl3pPr>
      <a:lvl4pPr marL="1333447" indent="-190492" algn="l" rtl="0" eaLnBrk="1" fontAlgn="base" hangingPunct="1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+mn-lt"/>
        </a:defRPr>
      </a:lvl4pPr>
      <a:lvl5pPr marL="1714431" indent="-190492" algn="l" rtl="0" eaLnBrk="1" fontAlgn="base" hangingPunct="1">
        <a:spcBef>
          <a:spcPct val="20000"/>
        </a:spcBef>
        <a:spcAft>
          <a:spcPct val="0"/>
        </a:spcAft>
        <a:buChar char="•"/>
        <a:defRPr sz="1667">
          <a:solidFill>
            <a:schemeClr val="tx1"/>
          </a:solidFill>
          <a:latin typeface="+mn-lt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•"/>
        <a:defRPr sz="1667">
          <a:solidFill>
            <a:schemeClr val="tx1"/>
          </a:solidFill>
          <a:latin typeface="+mn-lt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•"/>
        <a:defRPr sz="1667">
          <a:solidFill>
            <a:schemeClr val="tx1"/>
          </a:solidFill>
          <a:latin typeface="+mn-lt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•"/>
        <a:defRPr sz="1667">
          <a:solidFill>
            <a:schemeClr val="tx1"/>
          </a:solidFill>
          <a:latin typeface="+mn-lt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•"/>
        <a:defRPr sz="1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yastrophysics.groups.io/g/Main/topics" TargetMode="External"/><Relationship Id="rId2" Type="http://schemas.openxmlformats.org/officeDocument/2006/relationships/hyperlink" Target="http://www.nublado.org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cloud9.pa.uky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39FE8BC-6438-A554-FB12-F785A8FCB715}"/>
              </a:ext>
            </a:extLst>
          </p:cNvPr>
          <p:cNvSpPr txBox="1">
            <a:spLocks/>
          </p:cNvSpPr>
          <p:nvPr/>
        </p:nvSpPr>
        <p:spPr bwMode="auto">
          <a:xfrm>
            <a:off x="1254350" y="2164412"/>
            <a:ext cx="6862708" cy="2154370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Welcome!  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We are glad you are here</a:t>
            </a:r>
          </a:p>
        </p:txBody>
      </p:sp>
    </p:spTree>
    <p:extLst>
      <p:ext uri="{BB962C8B-B14F-4D97-AF65-F5344CB8AC3E}">
        <p14:creationId xmlns:p14="http://schemas.microsoft.com/office/powerpoint/2010/main" val="405099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CCE5-AE6E-A448-1AC6-9F30AD23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66" y="842596"/>
            <a:ext cx="8727869" cy="5608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Cloudy Classic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089939-0C41-56A3-7510-76243200EEBB}"/>
              </a:ext>
            </a:extLst>
          </p:cNvPr>
          <p:cNvSpPr txBox="1"/>
          <p:nvPr/>
        </p:nvSpPr>
        <p:spPr>
          <a:xfrm>
            <a:off x="5984087" y="4120229"/>
            <a:ext cx="18998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600" dirty="0">
                <a:solidFill>
                  <a:srgbClr val="FFFFFF"/>
                </a:solidFill>
                <a:latin typeface="Times New Roman"/>
              </a:rPr>
              <a:t>Peter van Hoof ROB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55FFC8-1565-54EC-B931-821BED53112B}"/>
              </a:ext>
            </a:extLst>
          </p:cNvPr>
          <p:cNvSpPr txBox="1"/>
          <p:nvPr/>
        </p:nvSpPr>
        <p:spPr>
          <a:xfrm>
            <a:off x="1287923" y="4149969"/>
            <a:ext cx="1774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1600" dirty="0">
                <a:solidFill>
                  <a:srgbClr val="FFFFFF"/>
                </a:solidFill>
                <a:latin typeface="Times New Roman"/>
              </a:rPr>
              <a:t>Gary </a:t>
            </a:r>
            <a:r>
              <a:rPr lang="en-US" sz="1600" dirty="0" err="1">
                <a:solidFill>
                  <a:srgbClr val="FFFFFF"/>
                </a:solidFill>
                <a:latin typeface="Times New Roman"/>
              </a:rPr>
              <a:t>Ferland</a:t>
            </a:r>
            <a:r>
              <a:rPr lang="en-US" sz="1600" dirty="0">
                <a:solidFill>
                  <a:srgbClr val="FFFFFF"/>
                </a:solidFill>
                <a:latin typeface="Times New Roman"/>
              </a:rPr>
              <a:t> U Ky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B23C50-4482-CE7D-79D6-54B193E0B71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0351" y="2188203"/>
            <a:ext cx="1869988" cy="193202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348E29-0713-33F2-7F86-C9D0198B3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086" y="2089777"/>
            <a:ext cx="19558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8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CCE5-AE6E-A448-1AC6-9F30AD23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666750"/>
            <a:ext cx="8727869" cy="5608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Cloudy, the next generation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943B722-45B3-3EF7-1139-4988F0BDCEC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02601" y="3942733"/>
            <a:ext cx="1764555" cy="16489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61EB12-B790-BE1B-3688-C8C7A64616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44541" y="1581215"/>
            <a:ext cx="1764555" cy="17496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6CDE82-8A8D-FC0D-BA38-9097C459FE2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44541" y="4023739"/>
            <a:ext cx="1764555" cy="15679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6019FD-71C1-CF85-3578-16FB46726F1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7445" y="1544250"/>
            <a:ext cx="1563501" cy="172293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9089939-0C41-56A3-7510-76243200EEBB}"/>
              </a:ext>
            </a:extLst>
          </p:cNvPr>
          <p:cNvSpPr txBox="1"/>
          <p:nvPr/>
        </p:nvSpPr>
        <p:spPr>
          <a:xfrm>
            <a:off x="5762076" y="3399260"/>
            <a:ext cx="2398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600">
                <a:solidFill>
                  <a:srgbClr val="FFFFFF"/>
                </a:solidFill>
                <a:latin typeface="Times New Roman"/>
              </a:rPr>
              <a:t>Priyanka Chakraborty </a:t>
            </a:r>
            <a:r>
              <a:rPr lang="en-US" sz="1600" dirty="0" err="1">
                <a:solidFill>
                  <a:srgbClr val="FFFFFF"/>
                </a:solidFill>
                <a:latin typeface="Times New Roman"/>
              </a:rPr>
              <a:t>CfA</a:t>
            </a:r>
            <a:endParaRPr lang="en-US" sz="16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07ABC3-456B-4CAD-F31C-B48124EDF2CE}"/>
              </a:ext>
            </a:extLst>
          </p:cNvPr>
          <p:cNvSpPr txBox="1"/>
          <p:nvPr/>
        </p:nvSpPr>
        <p:spPr>
          <a:xfrm>
            <a:off x="5678914" y="5668757"/>
            <a:ext cx="272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600" dirty="0">
                <a:solidFill>
                  <a:srgbClr val="FFFFFF"/>
                </a:solidFill>
                <a:latin typeface="Times New Roman"/>
              </a:rPr>
              <a:t>Maryam </a:t>
            </a:r>
            <a:r>
              <a:rPr lang="en-US" sz="1600" dirty="0" err="1">
                <a:solidFill>
                  <a:srgbClr val="FFFFFF"/>
                </a:solidFill>
                <a:latin typeface="Times New Roman"/>
              </a:rPr>
              <a:t>Dehghanian</a:t>
            </a:r>
            <a:r>
              <a:rPr lang="en-US" sz="1600" dirty="0">
                <a:solidFill>
                  <a:srgbClr val="FFFFFF"/>
                </a:solidFill>
                <a:latin typeface="Times New Roman"/>
              </a:rPr>
              <a:t>, Vir Tech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55FFC8-1565-54EC-B931-821BED53112B}"/>
              </a:ext>
            </a:extLst>
          </p:cNvPr>
          <p:cNvSpPr txBox="1"/>
          <p:nvPr/>
        </p:nvSpPr>
        <p:spPr>
          <a:xfrm>
            <a:off x="884063" y="3330903"/>
            <a:ext cx="25122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600" dirty="0" err="1">
                <a:solidFill>
                  <a:srgbClr val="FFFFFF"/>
                </a:solidFill>
                <a:latin typeface="Times New Roman"/>
              </a:rPr>
              <a:t>Chamani</a:t>
            </a:r>
            <a:r>
              <a:rPr lang="en-US" sz="1600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/>
              </a:rPr>
              <a:t>Gunasekera</a:t>
            </a:r>
            <a:r>
              <a:rPr lang="en-US" sz="1600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Times New Roman"/>
              </a:rPr>
              <a:t>STScI</a:t>
            </a:r>
            <a:endParaRPr lang="en-US" sz="16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7833C0-E631-2D83-F9E1-A0C51BDB9F33}"/>
              </a:ext>
            </a:extLst>
          </p:cNvPr>
          <p:cNvSpPr txBox="1"/>
          <p:nvPr/>
        </p:nvSpPr>
        <p:spPr>
          <a:xfrm>
            <a:off x="1168696" y="5683375"/>
            <a:ext cx="16471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600" dirty="0">
                <a:solidFill>
                  <a:srgbClr val="FFFFFF"/>
                </a:solidFill>
                <a:latin typeface="Times New Roman"/>
              </a:rPr>
              <a:t>Gargi Shaw TIFR</a:t>
            </a:r>
          </a:p>
        </p:txBody>
      </p:sp>
    </p:spTree>
    <p:extLst>
      <p:ext uri="{BB962C8B-B14F-4D97-AF65-F5344CB8AC3E}">
        <p14:creationId xmlns:p14="http://schemas.microsoft.com/office/powerpoint/2010/main" val="359064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14300"/>
            <a:ext cx="7162800" cy="884506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Group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41" y="1653467"/>
            <a:ext cx="7661737" cy="464888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Break up into small (~6 people) groups of like-minded participants</a:t>
            </a:r>
          </a:p>
          <a:p>
            <a:r>
              <a:rPr lang="en-US" dirty="0">
                <a:solidFill>
                  <a:schemeClr val="bg1"/>
                </a:solidFill>
              </a:rPr>
              <a:t>Define a research problem you will do using Cloudy</a:t>
            </a:r>
          </a:p>
          <a:p>
            <a:r>
              <a:rPr lang="en-US" dirty="0">
                <a:solidFill>
                  <a:schemeClr val="bg1"/>
                </a:solidFill>
              </a:rPr>
              <a:t>The project/group must have a memorable name (needed to get grants or telescope time)</a:t>
            </a:r>
          </a:p>
          <a:p>
            <a:r>
              <a:rPr lang="en-US" dirty="0">
                <a:solidFill>
                  <a:schemeClr val="bg1"/>
                </a:solidFill>
              </a:rPr>
              <a:t>Give brief presentations of the projects at the end of each day</a:t>
            </a:r>
          </a:p>
          <a:p>
            <a:r>
              <a:rPr lang="en-US" dirty="0">
                <a:solidFill>
                  <a:schemeClr val="bg1"/>
                </a:solidFill>
              </a:rPr>
              <a:t>(See projects from old workshops)</a:t>
            </a:r>
          </a:p>
        </p:txBody>
      </p:sp>
    </p:spTree>
    <p:extLst>
      <p:ext uri="{BB962C8B-B14F-4D97-AF65-F5344CB8AC3E}">
        <p14:creationId xmlns:p14="http://schemas.microsoft.com/office/powerpoint/2010/main" val="356040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E7E4-ED0E-DA8E-631A-1A855DEAA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Cloudy on the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5364E-C847-CC8C-A5EB-9DE07742E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Project wiki, GitLab repository</a:t>
            </a:r>
          </a:p>
          <a:p>
            <a:pPr lvl="1"/>
            <a:r>
              <a:rPr lang="en-US" dirty="0">
                <a:solidFill>
                  <a:schemeClr val="bg1"/>
                </a:solidFill>
                <a:hlinkClick r:id="rId2"/>
              </a:rPr>
              <a:t>project www.nublado.org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User forum – a place to ask questions</a:t>
            </a:r>
          </a:p>
          <a:p>
            <a:pPr lvl="1"/>
            <a:r>
              <a:rPr lang="en-US" dirty="0">
                <a:solidFill>
                  <a:schemeClr val="bg1"/>
                </a:solidFill>
                <a:hlinkClick r:id="rId3"/>
              </a:rPr>
              <a:t>https://cloudyastrophysics.groups.io/g/Main/topics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Cloudy workshops</a:t>
            </a:r>
          </a:p>
          <a:p>
            <a:pPr lvl="1"/>
            <a:r>
              <a:rPr lang="en-US" dirty="0">
                <a:solidFill>
                  <a:schemeClr val="bg1"/>
                </a:solidFill>
                <a:hlinkClick r:id="rId4"/>
              </a:rPr>
              <a:t>https://cloud9.pa.uky.edu/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Cloudy release papers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2023RMxAA..59..327C 2023RNAAS...7..246G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2017RMxAA..53..385F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2013RMxAA..49..137F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1998PASP..110..761F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7549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DC0081"/>
      </a:accent1>
      <a:accent2>
        <a:srgbClr val="618FFD"/>
      </a:accent2>
      <a:accent3>
        <a:srgbClr val="FFFFFF"/>
      </a:accent3>
      <a:accent4>
        <a:srgbClr val="000000"/>
      </a:accent4>
      <a:accent5>
        <a:srgbClr val="EBAAC1"/>
      </a:accent5>
      <a:accent6>
        <a:srgbClr val="5781E5"/>
      </a:accent6>
      <a:hlink>
        <a:srgbClr val="FE9B03"/>
      </a:hlink>
      <a:folHlink>
        <a:srgbClr val="DADADA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Theme">
  <a:themeElements>
    <a:clrScheme name="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DC0081"/>
      </a:accent1>
      <a:accent2>
        <a:srgbClr val="618FFD"/>
      </a:accent2>
      <a:accent3>
        <a:srgbClr val="FFFFFF"/>
      </a:accent3>
      <a:accent4>
        <a:srgbClr val="000000"/>
      </a:accent4>
      <a:accent5>
        <a:srgbClr val="EBAAC1"/>
      </a:accent5>
      <a:accent6>
        <a:srgbClr val="5781E5"/>
      </a:accent6>
      <a:hlink>
        <a:srgbClr val="FE9B03"/>
      </a:hlink>
      <a:folHlink>
        <a:srgbClr val="DADADA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_1_Cloudy_intro.pptx" id="{35BDE952-3089-1D49-AFE8-21D72F1874FF}" vid="{9527850F-EF30-7749-B5AD-56623C4E5A3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174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Monotype Sorts</vt:lpstr>
      <vt:lpstr>Times New Roman</vt:lpstr>
      <vt:lpstr>1_Default Theme</vt:lpstr>
      <vt:lpstr>2_Default Theme</vt:lpstr>
      <vt:lpstr>PowerPoint Presentation</vt:lpstr>
      <vt:lpstr>Cloudy Classic</vt:lpstr>
      <vt:lpstr>Cloudy, the next generation</vt:lpstr>
      <vt:lpstr>Group projects</vt:lpstr>
      <vt:lpstr>Cloudy on the web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Ferland, Gary</dc:creator>
  <cp:lastModifiedBy>Gary Ferland</cp:lastModifiedBy>
  <cp:revision>19</cp:revision>
  <dcterms:created xsi:type="dcterms:W3CDTF">2019-05-19T21:23:24Z</dcterms:created>
  <dcterms:modified xsi:type="dcterms:W3CDTF">2024-08-04T21:17:10Z</dcterms:modified>
</cp:coreProperties>
</file>