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4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997714-14B0-072D-16B1-85197B06374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E54476-CBD4-B045-913C-B4C865217E4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F22004-7141-EE90-797A-3D214B30322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80E1C3-DD15-F032-1879-CC9745BC205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6D8FF69-D780-46DE-A6E7-BC6DBFFCF67E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06002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62864AA-7095-193D-801B-C2013F22A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84999" y="900000"/>
            <a:ext cx="459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7181199-865B-3216-F0C0-2461718B30E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ja-JP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5D44E9DB-C12B-BEAF-07E6-F5396639CF4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5A88C5-98E1-82D7-10E0-FB85CF007D8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E455BC-E112-A4CE-572E-D93B3458A12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52CCA4-59A9-54AE-852C-A084C1E8E8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fld id="{16F3A750-A41F-42C9-B9EB-0FE3FC5D3E7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9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en-US" altLang="ja-JP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08C980-7048-7BFF-34DC-6432C3FE1C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2FA73BA-7FDE-4FD7-812D-475F48D30F93}" type="slidenum">
              <a:t>1</a:t>
            </a:fld>
            <a:endParaRPr lang="en-US"/>
          </a:p>
        </p:txBody>
      </p:sp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1E8FDC2-1786-F5B1-6D35-F72CF5E61D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6942093-0805-09FF-C761-24C500E886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497B4-DCD6-019A-D199-64A1E4130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B24E14D-7447-E01B-3902-C84446B8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127735-D809-ED11-B92D-C53A8794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2EA673-9C9B-755C-CD9E-D342DB2F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4A9637-63E3-3827-5301-0CAD0369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3AF4C6-DF95-4584-8CF6-75DB8F14A4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6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4B1E8-D7F9-9365-8DAD-D9002B86A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958538-C069-D842-82E8-2B914CC30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5C855-8B1B-8F43-4E83-8C2FE464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CC8C3C-94E8-C293-C270-60A1591D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15244-A617-855A-0B53-427D05B1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A3F526-E9B6-484B-8184-B726A576F2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1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C7E3587-9B11-846A-74F0-F2A31628D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89800" y="600075"/>
            <a:ext cx="2249488" cy="59991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498D7B-C159-EBF5-E928-137732FA1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600075"/>
            <a:ext cx="6597650" cy="59991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7E1D35-E120-6D31-C75F-187CA1D2D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6FD76F-4DFB-AD60-09F9-85969DB46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73AA64-2203-C490-A093-7DED5069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E5728C-0FA3-4E43-86A7-D98C1E6919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8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3178E-8D5A-455C-D3CA-68B421DD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DAE3B2-AC62-F30B-F5DF-1D68D7898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6BC9CA-C373-80F8-D7E1-D02BB739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17DD8-F5E6-C4AC-A3DA-E1486541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747F83-2595-1818-65AD-4F89EBE0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453DF0-0E7C-482F-A85C-9A472DC022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1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1CBFE-53A0-053C-A935-718377A7F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9FDB5C-9EB6-96DE-C9F2-43CE2718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CCD86-25CA-1A15-96C6-BF7D49D7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56D069-687A-C754-D8D2-628AB6A02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0DE345-E167-4EA0-222B-E869E6A1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89EBA0-9D2E-45EC-8D83-25BBBFCABE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0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4C257-A22F-B0F9-E234-5ECAD651D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AE7095-8AF2-06D2-EB71-0FE373F1E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750" y="1800225"/>
            <a:ext cx="4422775" cy="479901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38D672-A4DB-21D4-7E43-48CA5359E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800225"/>
            <a:ext cx="4424363" cy="479901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5B6BEC-66C1-4814-3D3A-32D0DEA4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335D4-D89A-72F8-3C16-CB9F4254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D5F48A-CCD8-A3C6-13AF-339D76E9A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F91FF5-6D53-4ECC-8C30-081747AA12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6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DDA9F-68B0-F27E-4E52-360BDF0DE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CF437D-F2E2-3696-3818-F61CFD8A8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891C98-B34F-FC3F-347B-C43837506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828E8E-7221-F170-DED3-900B61CBF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8B44087-E7DC-E5A5-2B9E-C740F3176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313DFA-C061-726C-9614-E5703C5A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F853F3-C824-1EB7-0476-1C68283D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760B42-77B8-258D-4FFB-3B9454C0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907583-118D-4254-B47D-358B766786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992F9-8F4D-B509-03C3-A3B1089A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C09D16-13CD-F784-2BFE-406B92553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3A5E90-8B5E-3588-47E4-0E59D8C8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F9B71F-A91E-5222-05A4-DE2403E7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B31F7B-5C79-43FE-A4BB-B616F81AAA5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6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0BB2F8-66AA-206F-B869-A5CDA2556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F9E723-DA20-59E6-5279-742C19C1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3F8867-69BB-2DEB-F1FF-5A40690D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58AA7E-7E66-496B-8DFB-70CCACD04F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611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0D968-5188-C880-09B8-6471AE73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F3D520-C8C9-4CE1-B0DA-6065DD2BC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7FB300-138C-6A15-C418-481DF0B4A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4FB097-A526-C7B5-542B-17013712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4AAAB2-5D9C-A543-7BA6-0FB60B0A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82F2E9-3878-C7F3-B935-F73F3222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68E77-E134-4BCE-99FD-44E99F1B68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4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6BEA8-7A45-BEEE-A2B5-1828671A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9A697CA-60BA-563A-EB59-A0FBA2FAF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F65541-5DFC-1B42-2AE8-732629770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44E538-DC3E-FA75-1181-357C3809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FB1D35-B794-B2D0-4CC1-273809AD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4B0596-F6AF-4EA0-3DAF-926312C30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B50409-308B-418E-AB5A-9466F64C94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2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CDD65A86-C0A0-1A89-F05D-BD082539A4C8}"/>
              </a:ext>
            </a:extLst>
          </p:cNvPr>
          <p:cNvSpPr/>
          <p:nvPr/>
        </p:nvSpPr>
        <p:spPr>
          <a:xfrm>
            <a:off x="0" y="0"/>
            <a:ext cx="10080000" cy="75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666666"/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en-US" sz="1400" kern="1200">
              <a:solidFill>
                <a:srgbClr val="EEEEEE"/>
              </a:solidFill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B49F0DEF-D28B-DCEF-BBD3-04BD9B8F7C99}"/>
              </a:ext>
            </a:extLst>
          </p:cNvPr>
          <p:cNvSpPr/>
          <p:nvPr/>
        </p:nvSpPr>
        <p:spPr>
          <a:xfrm>
            <a:off x="270000" y="239760"/>
            <a:ext cx="9540000" cy="64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rtl="0" hangingPunct="0">
              <a:buNone/>
              <a:tabLst/>
            </a:pPr>
            <a:endParaRPr lang="en-US" sz="1400" kern="1200">
              <a:solidFill>
                <a:srgbClr val="EEEEEE"/>
              </a:solidFill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4DA912-58BD-A829-7C78-285363DC03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40000" y="1800000"/>
            <a:ext cx="9000000" cy="4799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F05E1FA2-EBD2-2010-3AF4-CDAE41B4FB98}"/>
              </a:ext>
            </a:extLst>
          </p:cNvPr>
          <p:cNvSpPr/>
          <p:nvPr/>
        </p:nvSpPr>
        <p:spPr>
          <a:xfrm>
            <a:off x="7920000" y="119880"/>
            <a:ext cx="900000" cy="155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D8AE7"/>
          </a:solidFill>
          <a:ln w="10800">
            <a:solidFill>
              <a:srgbClr val="3F52D9"/>
            </a:solidFill>
            <a:prstDash val="solid"/>
          </a:ln>
          <a:effectLst>
            <a:outerShdw dist="30547" dir="2700000" algn="tl">
              <a:srgbClr val="C1C7F4"/>
            </a:outerShdw>
          </a:effectLst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A392409-362D-4590-F9EC-BB91AEC2A20D}"/>
              </a:ext>
            </a:extLst>
          </p:cNvPr>
          <p:cNvSpPr/>
          <p:nvPr/>
        </p:nvSpPr>
        <p:spPr>
          <a:xfrm>
            <a:off x="90000" y="599760"/>
            <a:ext cx="9090000" cy="839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5E77D"/>
          </a:solidFill>
          <a:ln w="10800">
            <a:solidFill>
              <a:srgbClr val="91D93F"/>
            </a:solidFill>
            <a:prstDash val="solid"/>
          </a:ln>
          <a:effectLst>
            <a:outerShdw dist="30547" dir="2700000" algn="tl">
              <a:srgbClr val="DCF1C1"/>
            </a:outerShdw>
          </a:effectLst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Noto Serif CJK JP" pitchFamily="2"/>
              <a:cs typeface="Tahoma" pitchFamily="2"/>
            </a:endParaRPr>
          </a:p>
        </p:txBody>
      </p:sp>
      <p:sp>
        <p:nvSpPr>
          <p:cNvPr id="7" name="タイトル プレースホルダー 6">
            <a:extLst>
              <a:ext uri="{FF2B5EF4-FFF2-40B4-BE49-F238E27FC236}">
                <a16:creationId xmlns:a16="http://schemas.microsoft.com/office/drawing/2014/main" id="{BA89A8F5-AD4D-AB91-B7CC-ACC3FC4E29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00" y="599760"/>
            <a:ext cx="8640000" cy="8398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ja-JP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6343FE91-2A72-1BEC-950B-4FFBD62B144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58F3D066-EFB4-7459-FC9B-507CD2C45C3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644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345825CA-A5DA-8BB1-FCD2-6357A459828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44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solidFill>
                  <a:srgbClr val="EEEEEE"/>
                </a:solidFill>
                <a:latin typeface="Liberation Sans" pitchFamily="18"/>
                <a:ea typeface="Noto Serif CJK JP" pitchFamily="2"/>
                <a:cs typeface="Tahoma" pitchFamily="2"/>
              </a:defRPr>
            </a:lvl1pPr>
          </a:lstStyle>
          <a:p>
            <a:pPr lvl="0"/>
            <a:fld id="{B940F66E-0B9E-4339-AC9A-8940EBDFB2B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hangingPunct="0">
        <a:tabLst/>
        <a:defRPr lang="en-US" altLang="ja-JP" sz="3600" b="0" i="0" u="none" strike="noStrike" kern="1200">
          <a:ln>
            <a:noFill/>
          </a:ln>
          <a:latin typeface="Liberation Sans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409"/>
        </a:spcAft>
        <a:tabLst/>
        <a:defRPr lang="en-US" altLang="ja-JP" sz="267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89BEDB9-2E1F-4BE0-4862-6A9B1A7C52AB}"/>
              </a:ext>
            </a:extLst>
          </p:cNvPr>
          <p:cNvGrpSpPr/>
          <p:nvPr/>
        </p:nvGrpSpPr>
        <p:grpSpPr>
          <a:xfrm>
            <a:off x="540000" y="1618200"/>
            <a:ext cx="9180000" cy="5042160"/>
            <a:chOff x="540000" y="1618200"/>
            <a:chExt cx="9180000" cy="50421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024304EC-E027-3A34-4790-F2B0AA9052A6}"/>
                </a:ext>
              </a:extLst>
            </p:cNvPr>
            <p:cNvGrpSpPr/>
            <p:nvPr/>
          </p:nvGrpSpPr>
          <p:grpSpPr>
            <a:xfrm>
              <a:off x="540000" y="1618200"/>
              <a:ext cx="7200000" cy="602640"/>
              <a:chOff x="540000" y="1618200"/>
              <a:chExt cx="7200000" cy="602640"/>
            </a:xfrm>
          </p:grpSpPr>
          <p:sp>
            <p:nvSpPr>
              <p:cNvPr id="4" name="フリーフォーム: 図形 3">
                <a:extLst>
                  <a:ext uri="{FF2B5EF4-FFF2-40B4-BE49-F238E27FC236}">
                    <a16:creationId xmlns:a16="http://schemas.microsoft.com/office/drawing/2014/main" id="{D41C7C5F-9760-2DC4-396C-EAB12C4F8F6F}"/>
                  </a:ext>
                </a:extLst>
              </p:cNvPr>
              <p:cNvSpPr/>
              <p:nvPr/>
            </p:nvSpPr>
            <p:spPr>
              <a:xfrm>
                <a:off x="540000" y="1618200"/>
                <a:ext cx="7200000" cy="6026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C1C7F4">
                  <a:alpha val="20000"/>
                </a:srgbClr>
              </a:solidFill>
              <a:ln w="10800">
                <a:solidFill>
                  <a:srgbClr val="7D8AE7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Noto Serif CJK JP" pitchFamily="2"/>
                  <a:cs typeface="Tahoma" pitchFamily="2"/>
                </a:endParaRPr>
              </a:p>
            </p:txBody>
          </p: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DD65BA4-D75B-66DA-E69D-0502E5B07A15}"/>
                  </a:ext>
                </a:extLst>
              </p:cNvPr>
              <p:cNvSpPr txBox="1"/>
              <p:nvPr/>
            </p:nvSpPr>
            <p:spPr>
              <a:xfrm>
                <a:off x="7013879" y="1959840"/>
                <a:ext cx="726120" cy="261000"/>
              </a:xfrm>
              <a:prstGeom prst="rect">
                <a:avLst/>
              </a:prstGeom>
              <a:solidFill>
                <a:srgbClr val="C1C7F4"/>
              </a:solidFill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200" b="0" i="0" u="none" strike="noStrike" kern="1200">
                    <a:ln>
                      <a:noFill/>
                    </a:ln>
                    <a:solidFill>
                      <a:srgbClr val="000080"/>
                    </a:solidFill>
                    <a:latin typeface="Liberation Sans" pitchFamily="18"/>
                    <a:ea typeface="Noto Serif CJK JP" pitchFamily="2"/>
                    <a:cs typeface="Tahoma" pitchFamily="2"/>
                  </a:rPr>
                  <a:t>Contact</a:t>
                </a: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79FB6E96-D2E5-36A9-B3D5-E8FF28116823}"/>
                </a:ext>
              </a:extLst>
            </p:cNvPr>
            <p:cNvGrpSpPr/>
            <p:nvPr/>
          </p:nvGrpSpPr>
          <p:grpSpPr>
            <a:xfrm>
              <a:off x="540000" y="2304000"/>
              <a:ext cx="9180000" cy="3636000"/>
              <a:chOff x="540000" y="2304000"/>
              <a:chExt cx="9180000" cy="3636000"/>
            </a:xfrm>
          </p:grpSpPr>
          <p:sp>
            <p:nvSpPr>
              <p:cNvPr id="7" name="フリーフォーム: 図形 6">
                <a:extLst>
                  <a:ext uri="{FF2B5EF4-FFF2-40B4-BE49-F238E27FC236}">
                    <a16:creationId xmlns:a16="http://schemas.microsoft.com/office/drawing/2014/main" id="{389603D6-626B-C880-4CA0-9DB8D925B738}"/>
                  </a:ext>
                </a:extLst>
              </p:cNvPr>
              <p:cNvSpPr/>
              <p:nvPr/>
            </p:nvSpPr>
            <p:spPr>
              <a:xfrm>
                <a:off x="540000" y="2304000"/>
                <a:ext cx="9180000" cy="3636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C1C7F4">
                  <a:alpha val="20000"/>
                </a:srgbClr>
              </a:solidFill>
              <a:ln w="10800">
                <a:solidFill>
                  <a:srgbClr val="7D8AE7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Noto Serif CJK JP" pitchFamily="2"/>
                  <a:cs typeface="Tahoma" pitchFamily="2"/>
                </a:endParaRPr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C9B280C-5EF9-5658-48B0-7F2976BBB9C1}"/>
                  </a:ext>
                </a:extLst>
              </p:cNvPr>
              <p:cNvSpPr txBox="1"/>
              <p:nvPr/>
            </p:nvSpPr>
            <p:spPr>
              <a:xfrm>
                <a:off x="8265240" y="5679000"/>
                <a:ext cx="1454760" cy="261000"/>
              </a:xfrm>
              <a:prstGeom prst="rect">
                <a:avLst/>
              </a:prstGeom>
              <a:solidFill>
                <a:srgbClr val="C1C7F4"/>
              </a:solidFill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200" b="0" i="0" u="none" strike="noStrike" kern="1200">
                    <a:ln>
                      <a:noFill/>
                    </a:ln>
                    <a:solidFill>
                      <a:srgbClr val="000080"/>
                    </a:solidFill>
                    <a:latin typeface="Liberation Sans" pitchFamily="18"/>
                    <a:ea typeface="Noto Serif CJK JP" pitchFamily="2"/>
                    <a:cs typeface="Tahoma" pitchFamily="2"/>
                  </a:rPr>
                  <a:t>Research interests</a:t>
                </a: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134B4A91-E8D8-0F45-0C76-460A8B5BA8C0}"/>
                </a:ext>
              </a:extLst>
            </p:cNvPr>
            <p:cNvGrpSpPr/>
            <p:nvPr/>
          </p:nvGrpSpPr>
          <p:grpSpPr>
            <a:xfrm>
              <a:off x="540000" y="6012000"/>
              <a:ext cx="9180000" cy="648360"/>
              <a:chOff x="540000" y="6012000"/>
              <a:chExt cx="9180000" cy="648360"/>
            </a:xfrm>
          </p:grpSpPr>
          <p:sp>
            <p:nvSpPr>
              <p:cNvPr id="10" name="フリーフォーム: 図形 9">
                <a:extLst>
                  <a:ext uri="{FF2B5EF4-FFF2-40B4-BE49-F238E27FC236}">
                    <a16:creationId xmlns:a16="http://schemas.microsoft.com/office/drawing/2014/main" id="{6F8216F7-333D-AD09-32BF-520603C25722}"/>
                  </a:ext>
                </a:extLst>
              </p:cNvPr>
              <p:cNvSpPr/>
              <p:nvPr/>
            </p:nvSpPr>
            <p:spPr>
              <a:xfrm>
                <a:off x="540000" y="6012000"/>
                <a:ext cx="9180000" cy="6480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solidFill>
                <a:srgbClr val="C1C7F4">
                  <a:alpha val="20000"/>
                </a:srgbClr>
              </a:solidFill>
              <a:ln w="10800">
                <a:solidFill>
                  <a:srgbClr val="7D8AE7"/>
                </a:solidFill>
                <a:prstDash val="solid"/>
              </a:ln>
            </p:spPr>
            <p:txBody>
              <a:bodyPr vert="horz" wrap="none" lIns="90000" tIns="45000" rIns="90000" bIns="45000" anchor="ctr" anchorCtr="0" compatLnSpc="0">
                <a:no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Noto Serif CJK JP" pitchFamily="2"/>
                  <a:cs typeface="Tahoma" pitchFamily="2"/>
                </a:endParaRPr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C1F9E7F-1602-0B5F-3AB3-11E929A7F4FF}"/>
                  </a:ext>
                </a:extLst>
              </p:cNvPr>
              <p:cNvSpPr txBox="1"/>
              <p:nvPr/>
            </p:nvSpPr>
            <p:spPr>
              <a:xfrm>
                <a:off x="7686000" y="6399360"/>
                <a:ext cx="2033999" cy="261000"/>
              </a:xfrm>
              <a:prstGeom prst="rect">
                <a:avLst/>
              </a:prstGeom>
              <a:solidFill>
                <a:srgbClr val="C1C7F4"/>
              </a:solidFill>
              <a:ln>
                <a:noFill/>
              </a:ln>
            </p:spPr>
            <p:txBody>
              <a:bodyPr vert="horz" wrap="none" lIns="90000" tIns="45000" rIns="90000" bIns="45000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200" b="0" i="0" u="none" strike="noStrike" kern="1200">
                    <a:ln>
                      <a:noFill/>
                    </a:ln>
                    <a:solidFill>
                      <a:srgbClr val="000080"/>
                    </a:solidFill>
                    <a:latin typeface="Liberation Sans" pitchFamily="18"/>
                    <a:ea typeface="Noto Serif CJK JP" pitchFamily="2"/>
                    <a:cs typeface="Tahoma" pitchFamily="2"/>
                  </a:rPr>
                  <a:t>Choice of  group work topic</a:t>
                </a:r>
              </a:p>
            </p:txBody>
          </p:sp>
        </p:grpSp>
      </p:grpSp>
      <p:sp>
        <p:nvSpPr>
          <p:cNvPr id="12" name="タイトル 11">
            <a:extLst>
              <a:ext uri="{FF2B5EF4-FFF2-40B4-BE49-F238E27FC236}">
                <a16:creationId xmlns:a16="http://schemas.microsoft.com/office/drawing/2014/main" id="{AC3A38BE-5BC3-EC97-1067-688867BB5BD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0000" y="599760"/>
            <a:ext cx="7200000" cy="839879"/>
          </a:xfrm>
        </p:spPr>
        <p:txBody>
          <a:bodyPr vert="horz">
            <a:spAutoFit/>
          </a:bodyPr>
          <a:lstStyle/>
          <a:p>
            <a:pPr lvl="0"/>
            <a:r>
              <a:rPr lang="en-US" sz="2600" b="1">
                <a:latin typeface="Tahoma" pitchFamily="34"/>
                <a:cs typeface="Tahoma" pitchFamily="2"/>
              </a:rPr>
              <a:t>Masahiro Tsujimoto (JAXA ISAS)</a:t>
            </a:r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6E2CD0EE-CED2-1C80-25E8-EDF7379D62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00" y="2376000"/>
            <a:ext cx="4391640" cy="3564000"/>
          </a:xfrm>
        </p:spPr>
        <p:txBody>
          <a:bodyPr vert="horz"/>
          <a:lstStyle/>
          <a:p>
            <a:pPr lvl="0">
              <a:buClr>
                <a:srgbClr val="91D93F"/>
              </a:buClr>
              <a:buSzPct val="100000"/>
              <a:buAutoNum type="arabicPeriod"/>
            </a:pPr>
            <a:r>
              <a:rPr lang="en-US" sz="1800" b="1">
                <a:cs typeface="Tahoma" pitchFamily="2"/>
              </a:rPr>
              <a:t>Instrumentation for space-borne observatories.</a:t>
            </a:r>
          </a:p>
          <a:p>
            <a:pPr lvl="0"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cs typeface="Tahoma" pitchFamily="2"/>
              </a:rPr>
              <a:t>--- all aspects of mission life cycle (concept, design, I&amp;T, launch, operation, and calibration).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Chandra for X-ray CCD (2003-08)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Suzaku for X-ray CCD (2005-15).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ASTRO-H for X-ray µ-calorimeter spectrometer (2008–17).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 u="sng">
                <a:latin typeface="Liberation Sans" pitchFamily="18"/>
                <a:cs typeface="Tahoma" pitchFamily="2"/>
              </a:rPr>
              <a:t>XRISM for X-ray µ-calorimeter spectrometer (2017–24).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LiteBIRD for submm bolometer (2017–).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4EE610CC-D031-314C-CF58-8BFAFB2EBF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1600" y="2376000"/>
            <a:ext cx="4391640" cy="3564000"/>
          </a:xfrm>
        </p:spPr>
        <p:txBody>
          <a:bodyPr vert="horz"/>
          <a:lstStyle/>
          <a:p>
            <a:pPr lvl="0">
              <a:spcAft>
                <a:spcPts val="1057"/>
              </a:spcAft>
              <a:buClr>
                <a:srgbClr val="91D93F"/>
              </a:buClr>
              <a:buSzPct val="100000"/>
              <a:buAutoNum type="arabicPeriod" startAt="2"/>
            </a:pPr>
            <a:r>
              <a:rPr lang="en-US" sz="1800" b="1">
                <a:cs typeface="Tahoma" pitchFamily="2"/>
              </a:rPr>
              <a:t>High-energy astrophysics w. X-ray &amp; multi-λ obs.</a:t>
            </a:r>
            <a:r>
              <a:rPr lang="en-US" sz="2000">
                <a:cs typeface="Tahoma" pitchFamily="2"/>
              </a:rPr>
              <a:t> </a:t>
            </a:r>
            <a:r>
              <a:rPr lang="en-US" sz="1400">
                <a:cs typeface="Tahoma" pitchFamily="2"/>
              </a:rPr>
              <a:t>Recent topics are: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Revealing the nature of γ Cas analogs.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Investigation of non-equilibrium ionization in stellar flares.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X-ray Doppler tomography of high-mass X-ray binaries.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 u="sng">
                <a:latin typeface="Liberation Sans" pitchFamily="18"/>
                <a:cs typeface="Tahoma" pitchFamily="2"/>
              </a:rPr>
              <a:t>Radiative transfer modeling of accretion disk corona sources.</a:t>
            </a:r>
          </a:p>
          <a:p>
            <a:pPr marL="0" lvl="1" indent="0" hangingPunct="0">
              <a:spcBef>
                <a:spcPts val="0"/>
              </a:spcBef>
              <a:spcAft>
                <a:spcPts val="1409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400">
                <a:latin typeface="Liberation Sans" pitchFamily="18"/>
                <a:cs typeface="Tahoma" pitchFamily="2"/>
              </a:rPr>
              <a:t>Hard X-ray phenomena of classical novae.</a:t>
            </a:r>
          </a:p>
          <a:p>
            <a:pPr lvl="0">
              <a:spcAft>
                <a:spcPts val="1057"/>
              </a:spcAft>
              <a:buClr>
                <a:srgbClr val="91D93F"/>
              </a:buClr>
              <a:buSzPct val="100000"/>
              <a:buAutoNum type="arabicPeriod"/>
            </a:pPr>
            <a:r>
              <a:rPr lang="en-US" sz="1800" b="1">
                <a:cs typeface="Tahoma" pitchFamily="2"/>
              </a:rPr>
              <a:t>Thesis advisor for grad students.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3F65AB1-73FD-ECB5-B8CE-060CBCC94632}"/>
              </a:ext>
            </a:extLst>
          </p:cNvPr>
          <p:cNvSpPr txBox="1"/>
          <p:nvPr/>
        </p:nvSpPr>
        <p:spPr>
          <a:xfrm>
            <a:off x="720000" y="1679759"/>
            <a:ext cx="4860000" cy="541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0" i="0" u="none" strike="noStrike" kern="1200">
                <a:ln>
                  <a:noFill/>
                </a:ln>
                <a:latin typeface="Tahoma" pitchFamily="34"/>
                <a:ea typeface="Noto Serif CJK JP" pitchFamily="2"/>
                <a:cs typeface="Tahoma" pitchFamily="2"/>
              </a:rPr>
              <a:t>Contact: tsujimot@astro.isas.jaxa.jp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0" i="0" u="none" strike="noStrike" kern="1200">
                <a:ln>
                  <a:noFill/>
                </a:ln>
                <a:latin typeface="Tahoma" pitchFamily="34"/>
                <a:ea typeface="Noto Serif CJK JP" pitchFamily="2"/>
                <a:cs typeface="Tahoma" pitchFamily="2"/>
              </a:rPr>
              <a:t>Web page: https://www.isas.jaxa.jp/home/tsujimot</a:t>
            </a:r>
          </a:p>
        </p:txBody>
      </p:sp>
      <p:pic>
        <p:nvPicPr>
          <p:cNvPr id="16" name="">
            <a:extLst>
              <a:ext uri="{FF2B5EF4-FFF2-40B4-BE49-F238E27FC236}">
                <a16:creationId xmlns:a16="http://schemas.microsoft.com/office/drawing/2014/main" id="{35600691-65A0-1119-3062-FAD909D0C90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10560" y="329760"/>
            <a:ext cx="1884240" cy="1884240"/>
          </a:xfrm>
          <a:prstGeom prst="rect">
            <a:avLst/>
          </a:prstGeom>
          <a:noFill/>
          <a:ln w="10800">
            <a:solidFill>
              <a:srgbClr val="7D8AE7"/>
            </a:solidFill>
            <a:prstDash val="solid"/>
          </a:ln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BD372F6-312A-DBEB-B12B-018C621ACDCB}"/>
              </a:ext>
            </a:extLst>
          </p:cNvPr>
          <p:cNvSpPr txBox="1"/>
          <p:nvPr/>
        </p:nvSpPr>
        <p:spPr>
          <a:xfrm>
            <a:off x="720000" y="6092279"/>
            <a:ext cx="7020000" cy="541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1" i="0" u="none" strike="noStrike" kern="1200">
                <a:ln>
                  <a:noFill/>
                </a:ln>
                <a:latin typeface="Tahoma" pitchFamily="34"/>
                <a:ea typeface="Noto Serif CJK JP" pitchFamily="2"/>
                <a:cs typeface="Tahoma" pitchFamily="2"/>
              </a:rPr>
              <a:t>Endpoints of stellar evolution, PNe, SNRs, X-ray, UV, Opt, IR, radio: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0" i="0" u="none" strike="noStrike" kern="1200">
                <a:ln>
                  <a:noFill/>
                </a:ln>
                <a:latin typeface="Tahoma" pitchFamily="34"/>
                <a:ea typeface="Noto Serif CJK JP" pitchFamily="2"/>
                <a:cs typeface="Tahoma" pitchFamily="2"/>
              </a:rPr>
              <a:t> --- X-ray spectra from accretion disk corona sources.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spir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195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Liberation Sans</vt:lpstr>
      <vt:lpstr>游ゴシック</vt:lpstr>
      <vt:lpstr>Arial</vt:lpstr>
      <vt:lpstr>Tahoma</vt:lpstr>
      <vt:lpstr>Inspiration</vt:lpstr>
      <vt:lpstr>Masahiro Tsujimoto (JAXA ISAS)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</dc:title>
  <dc:creator>Masahiro Tsujimoto</dc:creator>
  <cp:lastModifiedBy>Masahiro Tsujimoto</cp:lastModifiedBy>
  <cp:revision>34</cp:revision>
  <dcterms:created xsi:type="dcterms:W3CDTF">2024-05-07T06:48:56Z</dcterms:created>
  <dcterms:modified xsi:type="dcterms:W3CDTF">2024-06-25T05:10:48Z</dcterms:modified>
</cp:coreProperties>
</file>